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4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9A855-E1F5-45B9-AD7B-E542FB77502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512485" name="Rectangle 37"/>
          <p:cNvSpPr>
            <a:spLocks noChangeArrowheads="1"/>
          </p:cNvSpPr>
          <p:nvPr/>
        </p:nvSpPr>
        <p:spPr bwMode="auto">
          <a:xfrm>
            <a:off x="1547813" y="1052513"/>
            <a:ext cx="6119812" cy="51847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五個學習循環模式的動態圖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92275" y="1125538"/>
            <a:ext cx="6172200" cy="5070475"/>
            <a:chOff x="1056" y="886"/>
            <a:chExt cx="3888" cy="319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584" y="1200"/>
              <a:ext cx="2784" cy="2640"/>
              <a:chOff x="1392" y="1008"/>
              <a:chExt cx="3120" cy="2880"/>
            </a:xfrm>
          </p:grpSpPr>
          <p:sp>
            <p:nvSpPr>
              <p:cNvPr id="154659" name="Arc 5"/>
              <p:cNvSpPr>
                <a:spLocks/>
              </p:cNvSpPr>
              <p:nvPr/>
            </p:nvSpPr>
            <p:spPr bwMode="auto">
              <a:xfrm>
                <a:off x="3024" y="1008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0" name="Arc 6"/>
              <p:cNvSpPr>
                <a:spLocks/>
              </p:cNvSpPr>
              <p:nvPr/>
            </p:nvSpPr>
            <p:spPr bwMode="auto">
              <a:xfrm flipH="1">
                <a:off x="1392" y="1008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1" name="Arc 7"/>
              <p:cNvSpPr>
                <a:spLocks/>
              </p:cNvSpPr>
              <p:nvPr/>
            </p:nvSpPr>
            <p:spPr bwMode="auto">
              <a:xfrm flipH="1" flipV="1">
                <a:off x="1392" y="2544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2" name="Arc 8"/>
              <p:cNvSpPr>
                <a:spLocks/>
              </p:cNvSpPr>
              <p:nvPr/>
            </p:nvSpPr>
            <p:spPr bwMode="auto">
              <a:xfrm flipV="1">
                <a:off x="3024" y="2544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sp>
          <p:nvSpPr>
            <p:cNvPr id="154632" name="Text Box 9"/>
            <p:cNvSpPr txBox="1">
              <a:spLocks noChangeArrowheads="1"/>
            </p:cNvSpPr>
            <p:nvPr/>
          </p:nvSpPr>
          <p:spPr bwMode="auto">
            <a:xfrm>
              <a:off x="1440" y="886"/>
              <a:ext cx="312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高階團隊決定新知識體系的選擇</a:t>
              </a:r>
            </a:p>
          </p:txBody>
        </p:sp>
        <p:sp>
          <p:nvSpPr>
            <p:cNvPr id="154633" name="Text Box 10"/>
            <p:cNvSpPr txBox="1">
              <a:spLocks noChangeArrowheads="1"/>
            </p:cNvSpPr>
            <p:nvPr/>
          </p:nvSpPr>
          <p:spPr bwMode="auto">
            <a:xfrm>
              <a:off x="1056" y="3814"/>
              <a:ext cx="388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個人自由創造新的知識與詮釋架構</a:t>
              </a:r>
            </a:p>
          </p:txBody>
        </p:sp>
        <p:sp>
          <p:nvSpPr>
            <p:cNvPr id="154634" name="Text Box 11"/>
            <p:cNvSpPr txBox="1">
              <a:spLocks noChangeArrowheads="1"/>
            </p:cNvSpPr>
            <p:nvPr/>
          </p:nvSpPr>
          <p:spPr bwMode="auto">
            <a:xfrm>
              <a:off x="4368" y="1200"/>
              <a:ext cx="324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將新知識整合至組織的運作內（下傳）</a:t>
              </a:r>
            </a:p>
          </p:txBody>
        </p:sp>
        <p:sp>
          <p:nvSpPr>
            <p:cNvPr id="154635" name="Text Box 12"/>
            <p:cNvSpPr txBox="1">
              <a:spLocks noChangeArrowheads="1"/>
            </p:cNvSpPr>
            <p:nvPr/>
          </p:nvSpPr>
          <p:spPr bwMode="auto">
            <a:xfrm>
              <a:off x="1260" y="1008"/>
              <a:ext cx="324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組織新知識的產生（上傳）</a:t>
              </a:r>
            </a:p>
          </p:txBody>
        </p:sp>
        <p:sp>
          <p:nvSpPr>
            <p:cNvPr id="154636" name="AutoShape 13"/>
            <p:cNvSpPr>
              <a:spLocks noChangeArrowheads="1"/>
            </p:cNvSpPr>
            <p:nvPr/>
          </p:nvSpPr>
          <p:spPr bwMode="auto">
            <a:xfrm>
              <a:off x="2736" y="129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7" name="AutoShape 14"/>
            <p:cNvSpPr>
              <a:spLocks noChangeArrowheads="1"/>
            </p:cNvSpPr>
            <p:nvPr/>
          </p:nvSpPr>
          <p:spPr bwMode="auto">
            <a:xfrm rot="10800000">
              <a:off x="2688" y="158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8" name="AutoShape 15"/>
            <p:cNvSpPr>
              <a:spLocks noChangeArrowheads="1"/>
            </p:cNvSpPr>
            <p:nvPr/>
          </p:nvSpPr>
          <p:spPr bwMode="auto">
            <a:xfrm>
              <a:off x="2736" y="177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9" name="AutoShape 16"/>
            <p:cNvSpPr>
              <a:spLocks noChangeArrowheads="1"/>
            </p:cNvSpPr>
            <p:nvPr/>
          </p:nvSpPr>
          <p:spPr bwMode="auto">
            <a:xfrm rot="10800000">
              <a:off x="2688" y="201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0" name="AutoShape 17"/>
            <p:cNvSpPr>
              <a:spLocks noChangeArrowheads="1"/>
            </p:cNvSpPr>
            <p:nvPr/>
          </p:nvSpPr>
          <p:spPr bwMode="auto">
            <a:xfrm>
              <a:off x="2736" y="225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1" name="AutoShape 18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2" name="AutoShape 19"/>
            <p:cNvSpPr>
              <a:spLocks noChangeArrowheads="1"/>
            </p:cNvSpPr>
            <p:nvPr/>
          </p:nvSpPr>
          <p:spPr bwMode="auto">
            <a:xfrm>
              <a:off x="2736" y="273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3" name="AutoShape 20"/>
            <p:cNvSpPr>
              <a:spLocks noChangeArrowheads="1"/>
            </p:cNvSpPr>
            <p:nvPr/>
          </p:nvSpPr>
          <p:spPr bwMode="auto">
            <a:xfrm rot="10800000">
              <a:off x="2688" y="302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4" name="AutoShape 21"/>
            <p:cNvSpPr>
              <a:spLocks noChangeArrowheads="1"/>
            </p:cNvSpPr>
            <p:nvPr/>
          </p:nvSpPr>
          <p:spPr bwMode="auto">
            <a:xfrm>
              <a:off x="2736" y="321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5" name="AutoShape 22"/>
            <p:cNvSpPr>
              <a:spLocks noChangeArrowheads="1"/>
            </p:cNvSpPr>
            <p:nvPr/>
          </p:nvSpPr>
          <p:spPr bwMode="auto">
            <a:xfrm rot="10800000">
              <a:off x="2688" y="345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6" name="Text Box 23"/>
            <p:cNvSpPr txBox="1">
              <a:spLocks noChangeArrowheads="1"/>
            </p:cNvSpPr>
            <p:nvPr/>
          </p:nvSpPr>
          <p:spPr bwMode="auto">
            <a:xfrm>
              <a:off x="2496" y="1392"/>
              <a:ext cx="96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5050"/>
                  </a:solidFill>
                  <a:latin typeface="Times New Roman" pitchFamily="18" charset="0"/>
                  <a:ea typeface="標楷體" pitchFamily="65" charset="-120"/>
                </a:rPr>
                <a:t>組織的學習循環</a:t>
              </a:r>
            </a:p>
          </p:txBody>
        </p:sp>
        <p:sp>
          <p:nvSpPr>
            <p:cNvPr id="154647" name="Text Box 24"/>
            <p:cNvSpPr txBox="1">
              <a:spLocks noChangeArrowheads="1"/>
            </p:cNvSpPr>
            <p:nvPr/>
          </p:nvSpPr>
          <p:spPr bwMode="auto">
            <a:xfrm>
              <a:off x="2304" y="1845"/>
              <a:ext cx="124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FF99"/>
                  </a:solidFill>
                  <a:latin typeface="Times New Roman" pitchFamily="18" charset="0"/>
                  <a:ea typeface="標楷體" pitchFamily="65" charset="-120"/>
                </a:rPr>
                <a:t>群組／組織的學習循環</a:t>
              </a:r>
            </a:p>
          </p:txBody>
        </p:sp>
        <p:sp>
          <p:nvSpPr>
            <p:cNvPr id="154648" name="Text Box 25"/>
            <p:cNvSpPr txBox="1">
              <a:spLocks noChangeArrowheads="1"/>
            </p:cNvSpPr>
            <p:nvPr/>
          </p:nvSpPr>
          <p:spPr bwMode="auto">
            <a:xfrm>
              <a:off x="2400" y="2337"/>
              <a:ext cx="115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群組的學習循環</a:t>
              </a:r>
            </a:p>
          </p:txBody>
        </p:sp>
        <p:sp>
          <p:nvSpPr>
            <p:cNvPr id="154649" name="Text Box 26"/>
            <p:cNvSpPr txBox="1">
              <a:spLocks noChangeArrowheads="1"/>
            </p:cNvSpPr>
            <p:nvPr/>
          </p:nvSpPr>
          <p:spPr bwMode="auto">
            <a:xfrm>
              <a:off x="2352" y="2853"/>
              <a:ext cx="124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CC00"/>
                  </a:solidFill>
                  <a:latin typeface="Times New Roman" pitchFamily="18" charset="0"/>
                  <a:ea typeface="標楷體" pitchFamily="65" charset="-120"/>
                </a:rPr>
                <a:t>個人／群組的學習循環</a:t>
              </a:r>
            </a:p>
          </p:txBody>
        </p:sp>
        <p:sp>
          <p:nvSpPr>
            <p:cNvPr id="154650" name="Text Box 27"/>
            <p:cNvSpPr txBox="1">
              <a:spLocks noChangeArrowheads="1"/>
            </p:cNvSpPr>
            <p:nvPr/>
          </p:nvSpPr>
          <p:spPr bwMode="auto">
            <a:xfrm>
              <a:off x="2304" y="3285"/>
              <a:ext cx="129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99FF99"/>
                  </a:solidFill>
                  <a:latin typeface="Times New Roman" pitchFamily="18" charset="0"/>
                  <a:ea typeface="標楷體" pitchFamily="65" charset="-120"/>
                </a:rPr>
                <a:t>個人的學習循環</a:t>
              </a:r>
            </a:p>
          </p:txBody>
        </p:sp>
        <p:sp>
          <p:nvSpPr>
            <p:cNvPr id="154651" name="Text Box 28"/>
            <p:cNvSpPr txBox="1">
              <a:spLocks noChangeArrowheads="1"/>
            </p:cNvSpPr>
            <p:nvPr/>
          </p:nvSpPr>
          <p:spPr bwMode="auto">
            <a:xfrm>
              <a:off x="3168" y="1550"/>
              <a:ext cx="912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組織透過控制系統及制度化，將新知識傳達給各群組</a:t>
              </a:r>
            </a:p>
          </p:txBody>
        </p:sp>
        <p:sp>
          <p:nvSpPr>
            <p:cNvPr id="154652" name="Text Box 29"/>
            <p:cNvSpPr txBox="1">
              <a:spLocks noChangeArrowheads="1"/>
            </p:cNvSpPr>
            <p:nvPr/>
          </p:nvSpPr>
          <p:spPr bwMode="auto">
            <a:xfrm>
              <a:off x="3168" y="2086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群組利用組織的新知識</a:t>
              </a:r>
            </a:p>
          </p:txBody>
        </p:sp>
        <p:sp>
          <p:nvSpPr>
            <p:cNvPr id="154653" name="Text Box 30"/>
            <p:cNvSpPr txBox="1">
              <a:spLocks noChangeArrowheads="1"/>
            </p:cNvSpPr>
            <p:nvPr/>
          </p:nvSpPr>
          <p:spPr bwMode="auto">
            <a:xfrm>
              <a:off x="3168" y="2592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群組傳達組織的新知識給個人</a:t>
              </a:r>
            </a:p>
          </p:txBody>
        </p:sp>
        <p:sp>
          <p:nvSpPr>
            <p:cNvPr id="154654" name="Text Box 31"/>
            <p:cNvSpPr txBox="1">
              <a:spLocks noChangeArrowheads="1"/>
            </p:cNvSpPr>
            <p:nvPr/>
          </p:nvSpPr>
          <p:spPr bwMode="auto">
            <a:xfrm>
              <a:off x="3168" y="3072"/>
              <a:ext cx="81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個人批判下傳的新知識</a:t>
              </a:r>
            </a:p>
          </p:txBody>
        </p:sp>
        <p:sp>
          <p:nvSpPr>
            <p:cNvPr id="154655" name="Text Box 32"/>
            <p:cNvSpPr txBox="1">
              <a:spLocks noChangeArrowheads="1"/>
            </p:cNvSpPr>
            <p:nvPr/>
          </p:nvSpPr>
          <p:spPr bwMode="auto">
            <a:xfrm>
              <a:off x="1872" y="1584"/>
              <a:ext cx="81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各群組間評估及選擇新知識</a:t>
              </a:r>
            </a:p>
          </p:txBody>
        </p:sp>
        <p:sp>
          <p:nvSpPr>
            <p:cNvPr id="154656" name="Text Box 33"/>
            <p:cNvSpPr txBox="1">
              <a:spLocks noChangeArrowheads="1"/>
            </p:cNvSpPr>
            <p:nvPr/>
          </p:nvSpPr>
          <p:spPr bwMode="auto">
            <a:xfrm>
              <a:off x="1872" y="2112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群組評估及選擇新知識</a:t>
              </a:r>
            </a:p>
          </p:txBody>
        </p:sp>
        <p:sp>
          <p:nvSpPr>
            <p:cNvPr id="154657" name="Text Box 34"/>
            <p:cNvSpPr txBox="1">
              <a:spLocks noChangeArrowheads="1"/>
            </p:cNvSpPr>
            <p:nvPr/>
          </p:nvSpPr>
          <p:spPr bwMode="auto">
            <a:xfrm>
              <a:off x="1872" y="2592"/>
              <a:ext cx="76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個人在群組內分享新知識</a:t>
              </a:r>
            </a:p>
          </p:txBody>
        </p:sp>
        <p:sp>
          <p:nvSpPr>
            <p:cNvPr id="154658" name="Text Box 35"/>
            <p:cNvSpPr txBox="1">
              <a:spLocks noChangeArrowheads="1"/>
            </p:cNvSpPr>
            <p:nvPr/>
          </p:nvSpPr>
          <p:spPr bwMode="auto">
            <a:xfrm>
              <a:off x="1872" y="3068"/>
              <a:ext cx="81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個人發現新知識</a:t>
              </a:r>
            </a:p>
          </p:txBody>
        </p:sp>
      </p:grpSp>
      <p:sp>
        <p:nvSpPr>
          <p:cNvPr id="154630" name="Text Box 36"/>
          <p:cNvSpPr txBox="1">
            <a:spLocks noChangeArrowheads="1"/>
          </p:cNvSpPr>
          <p:nvPr/>
        </p:nvSpPr>
        <p:spPr bwMode="auto">
          <a:xfrm>
            <a:off x="2895600" y="6165850"/>
            <a:ext cx="304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Sanchez,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2001</a:t>
            </a:r>
            <a:endParaRPr lang="en-US" altLang="zh-TW" sz="2000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2485" grpId="0" animBg="1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36</TotalTime>
  <Words>147</Words>
  <Application>Microsoft Office PowerPoint</Application>
  <PresentationFormat>如螢幕大小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教學目標</vt:lpstr>
      <vt:lpstr>五個學習循環模式的動態圖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組織發展</dc:title>
  <dc:creator>Your User Name</dc:creator>
  <cp:lastModifiedBy>AACSB</cp:lastModifiedBy>
  <cp:revision>6</cp:revision>
  <dcterms:created xsi:type="dcterms:W3CDTF">2010-07-14T02:13:16Z</dcterms:created>
  <dcterms:modified xsi:type="dcterms:W3CDTF">2013-11-08T08:08:19Z</dcterms:modified>
</cp:coreProperties>
</file>